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3716000" cx="2438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Source Code Pro"/>
      <p:regular r:id="rId36"/>
      <p:bold r:id="rId37"/>
      <p:italic r:id="rId38"/>
      <p:boldItalic r:id="rId39"/>
    </p:embeddedFont>
    <p:embeddedFont>
      <p:font typeface="Google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74"/>
        <p:guide pos="5760"/>
        <p:guide pos="3817" orient="horz"/>
        <p:guide pos="576" orient="horz"/>
        <p:guide pos="3358" orient="horz"/>
        <p:guide pos="2446"/>
        <p:guide pos="52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-regular.fntdata"/><Relationship Id="rId20" Type="http://schemas.openxmlformats.org/officeDocument/2006/relationships/slide" Target="slides/slide15.xml"/><Relationship Id="rId42" Type="http://schemas.openxmlformats.org/officeDocument/2006/relationships/font" Target="fonts/GoogleSans-italic.fntdata"/><Relationship Id="rId41" Type="http://schemas.openxmlformats.org/officeDocument/2006/relationships/font" Target="fonts/Google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Google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9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12.xml"/><Relationship Id="rId39" Type="http://schemas.openxmlformats.org/officeDocument/2006/relationships/font" Target="fonts/SourceCodePro-bold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b9a4bdf9e_0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b9a4bdf9e_0_3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1c47d089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1c47d089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1c47d089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1c47d089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1c47d089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1c47d089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1c47d089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1c47d089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1c47d0897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1c47d089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1c47d089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1c47d089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1c47d089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1c47d089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1c47d0897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1c47d089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1c47d089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1c47d089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1c47d089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1c47d089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fe51bb83f_7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5fe51bb83f_7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1c47d0897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1c47d0897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1c47d089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1c47d089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1c47d0897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1c47d089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1c47d0897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1c47d0897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1c47d089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1c47d089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1c47d0897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1c47d089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1c47d0897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1c47d0897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c47d089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1c47d089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c47d089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c47d089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1c47d089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1c47d089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1c47d089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1c47d089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1c47d089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1c47d089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1c47d089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1c47d089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1c47d089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1c47d089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Presentation Title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's Next?">
  <p:cSld name="CUSTOM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2131550" y="3207950"/>
            <a:ext cx="16741800" cy="2232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2131550" y="5645300"/>
            <a:ext cx="16537200" cy="57756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800"/>
              <a:buChar char="●"/>
              <a:defRPr>
                <a:solidFill>
                  <a:srgbClr val="445863"/>
                </a:solidFill>
              </a:defRPr>
            </a:lvl1pPr>
            <a:lvl2pPr indent="-463550" lvl="1" marL="91440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○"/>
              <a:defRPr>
                <a:solidFill>
                  <a:srgbClr val="445863"/>
                </a:solidFill>
              </a:defRPr>
            </a:lvl2pPr>
            <a:lvl3pPr indent="-463550" lvl="2" marL="137160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■"/>
              <a:defRPr>
                <a:solidFill>
                  <a:srgbClr val="445863"/>
                </a:solidFill>
              </a:defRPr>
            </a:lvl3pPr>
            <a:lvl4pPr indent="-463550" lvl="3" marL="182880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●"/>
              <a:defRPr>
                <a:solidFill>
                  <a:srgbClr val="445863"/>
                </a:solidFill>
              </a:defRPr>
            </a:lvl4pPr>
            <a:lvl5pPr indent="-463550" lvl="4" marL="228600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○"/>
              <a:defRPr>
                <a:solidFill>
                  <a:srgbClr val="445863"/>
                </a:solidFill>
              </a:defRPr>
            </a:lvl5pPr>
            <a:lvl6pPr indent="-463550" lvl="5" marL="274320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■"/>
              <a:defRPr>
                <a:solidFill>
                  <a:srgbClr val="445863"/>
                </a:solidFill>
              </a:defRPr>
            </a:lvl6pPr>
            <a:lvl7pPr indent="-463550" lvl="6" marL="320040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●"/>
              <a:defRPr>
                <a:solidFill>
                  <a:srgbClr val="445863"/>
                </a:solidFill>
              </a:defRPr>
            </a:lvl7pPr>
            <a:lvl8pPr indent="-463550" lvl="7" marL="365760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○"/>
              <a:defRPr>
                <a:solidFill>
                  <a:srgbClr val="445863"/>
                </a:solidFill>
              </a:defRPr>
            </a:lvl8pPr>
            <a:lvl9pPr indent="-463550" lvl="8" marL="4114800" rtl="0">
              <a:spcBef>
                <a:spcPts val="4300"/>
              </a:spcBef>
              <a:spcAft>
                <a:spcPts val="4300"/>
              </a:spcAft>
              <a:buClr>
                <a:srgbClr val="445863"/>
              </a:buClr>
              <a:buSzPts val="3700"/>
              <a:buChar char="■"/>
              <a:defRPr>
                <a:solidFill>
                  <a:srgbClr val="445863"/>
                </a:solidFill>
              </a:defRPr>
            </a:lvl9pPr>
          </a:lstStyle>
          <a:p/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17676" l="0" r="0" t="17669"/>
          <a:stretch/>
        </p:blipFill>
        <p:spPr>
          <a:xfrm>
            <a:off x="19900495" y="11902513"/>
            <a:ext cx="2745098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12207400" y="9867"/>
            <a:ext cx="12176700" cy="1372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>
            <p:ph type="title"/>
          </p:nvPr>
        </p:nvSpPr>
        <p:spPr>
          <a:xfrm>
            <a:off x="708000" y="1831867"/>
            <a:ext cx="10668000" cy="14007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708000" y="3740733"/>
            <a:ext cx="10668000" cy="93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1238700" y="1449500"/>
            <a:ext cx="21907500" cy="10877700"/>
          </a:xfrm>
          <a:prstGeom prst="rect">
            <a:avLst/>
          </a:prstGeom>
          <a:noFill/>
          <a:ln cap="flat" cmpd="sng" w="28575">
            <a:solidFill>
              <a:srgbClr val="296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 txBox="1"/>
          <p:nvPr>
            <p:ph type="ctrTitle"/>
          </p:nvPr>
        </p:nvSpPr>
        <p:spPr>
          <a:xfrm>
            <a:off x="2786400" y="1617400"/>
            <a:ext cx="18811200" cy="4899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900"/>
              <a:buNone/>
              <a:defRPr sz="139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2786400" y="7045200"/>
            <a:ext cx="188112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 sz="40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500"/>
              <a:buNone/>
              <a:defRPr sz="75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360">
          <p15:clr>
            <a:srgbClr val="FA7B17"/>
          </p15:clr>
        </p15:guide>
        <p15:guide id="2" orient="horz" pos="864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03.jpg" id="64" name="Google Shape;64;p17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4934" y="0"/>
            <a:ext cx="2437413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type="title"/>
          </p:nvPr>
        </p:nvSpPr>
        <p:spPr>
          <a:xfrm>
            <a:off x="708000" y="1831867"/>
            <a:ext cx="10668000" cy="14007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708000" y="3740733"/>
            <a:ext cx="10668000" cy="93288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65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67" name="Google Shape;67;p17"/>
          <p:cNvSpPr/>
          <p:nvPr/>
        </p:nvSpPr>
        <p:spPr>
          <a:xfrm>
            <a:off x="12192275" y="125"/>
            <a:ext cx="12191700" cy="1371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2.jpg"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" y="0"/>
            <a:ext cx="24383976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687800" y="1262333"/>
            <a:ext cx="23019300" cy="11883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508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45085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45085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45085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4508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45085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45085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●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45085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○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45085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Source Code Pro"/>
              <a:buChar char="■"/>
              <a:defRPr sz="3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STRUCTIONS" showMasterSp="0">
  <p:cSld name="TITLE_AND_BODY_1">
    <p:bg>
      <p:bgPr>
        <a:solidFill>
          <a:srgbClr val="B71C1C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500"/>
              <a:buFont typeface="Google Sans"/>
              <a:buNone/>
              <a:defRPr i="0" sz="69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165100" lvl="1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165100" lvl="2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165100" lvl="3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165100" lvl="4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165100" lvl="5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165100" lvl="6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165100" lvl="7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165100" lvl="8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4" name="Google Shape;74;p20"/>
          <p:cNvSpPr/>
          <p:nvPr/>
        </p:nvSpPr>
        <p:spPr>
          <a:xfrm>
            <a:off x="21159202" y="583399"/>
            <a:ext cx="3224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300"/>
          </a:p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11785599" y="12277451"/>
            <a:ext cx="5689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 showMasterSp="0">
  <p:cSld name="Blank Red Footer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165100" lvl="0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500"/>
              <a:buFont typeface="Google Sans"/>
              <a:buNone/>
              <a:defRPr i="0" sz="69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165100" lvl="1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165100" lvl="2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165100" lvl="3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165100" lvl="4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165100" lvl="5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165100" lvl="6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165100" lvl="7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165100" lvl="8" marL="165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Google Sans"/>
              <a:buNone/>
              <a:defRPr i="0" sz="9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8" name="Google Shape;78;p21"/>
          <p:cNvSpPr/>
          <p:nvPr/>
        </p:nvSpPr>
        <p:spPr>
          <a:xfrm>
            <a:off x="21159202" y="583399"/>
            <a:ext cx="3224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300"/>
          </a:p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11785599" y="12277451"/>
            <a:ext cx="5689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5.jp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asw6ERIaG0NqjEkrRHbtJjIZChK22av_/view" TargetMode="External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hyperlink" Target="https://www.tensorflow.org/lite/guide/pytho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hyperlink" Target="https://towardsdatascience.com/portable-computer-vision-tensorflow-2-0-on-a-raspberry-pi-part-1-of-2-84e318798ce9" TargetMode="External"/><Relationship Id="rId9" Type="http://schemas.openxmlformats.org/officeDocument/2006/relationships/hyperlink" Target="https://github.com/ehennis/Blog/tree/master/ImageDetection" TargetMode="External"/><Relationship Id="rId5" Type="http://schemas.openxmlformats.org/officeDocument/2006/relationships/hyperlink" Target="https://picamera.readthedocs.io/en/release-1.13/" TargetMode="External"/><Relationship Id="rId6" Type="http://schemas.openxmlformats.org/officeDocument/2006/relationships/hyperlink" Target="https://github.com/lhelontra/tensorflow-on-arm/releases" TargetMode="External"/><Relationship Id="rId7" Type="http://schemas.openxmlformats.org/officeDocument/2006/relationships/hyperlink" Target="https://arxiv.org/abs/1801.04381" TargetMode="External"/><Relationship Id="rId8" Type="http://schemas.openxmlformats.org/officeDocument/2006/relationships/hyperlink" Target="https://gist.github.com/yrevar/942d3a0ac09ec9e5eb3a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hyperlink" Target="https://github.com/ehennis" TargetMode="External"/><Relationship Id="rId5" Type="http://schemas.openxmlformats.org/officeDocument/2006/relationships/hyperlink" Target="http://blog.eckronsoftware.com" TargetMode="External"/><Relationship Id="rId6" Type="http://schemas.openxmlformats.org/officeDocument/2006/relationships/hyperlink" Target="https://www.manning.com/liveproject/using-deep-learning-to-predict-basketball-scor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github.com/lhelontra/tensorflow-on-arm/releas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"/>
          <p:cNvSpPr/>
          <p:nvPr/>
        </p:nvSpPr>
        <p:spPr>
          <a:xfrm>
            <a:off x="1541725" y="4594775"/>
            <a:ext cx="16819200" cy="756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2"/>
          <p:cNvSpPr txBox="1"/>
          <p:nvPr/>
        </p:nvSpPr>
        <p:spPr>
          <a:xfrm>
            <a:off x="15995975" y="621775"/>
            <a:ext cx="72948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" name="Google Shape;87;p22"/>
          <p:cNvSpPr txBox="1"/>
          <p:nvPr/>
        </p:nvSpPr>
        <p:spPr>
          <a:xfrm>
            <a:off x="4210400" y="9801225"/>
            <a:ext cx="4362000" cy="23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Evan Hennis</a:t>
            </a:r>
            <a:endParaRPr sz="3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Eckron Software</a:t>
            </a:r>
            <a:endParaRPr sz="3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@TheNurl</a:t>
            </a:r>
            <a:endParaRPr sz="3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8" name="Google Shape;8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2201" y="10167000"/>
            <a:ext cx="1411500" cy="141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9" name="Google Shape;89;p22"/>
          <p:cNvSpPr txBox="1"/>
          <p:nvPr>
            <p:ph idx="4294967295" type="subTitle"/>
          </p:nvPr>
        </p:nvSpPr>
        <p:spPr>
          <a:xfrm>
            <a:off x="2218250" y="5058625"/>
            <a:ext cx="16819200" cy="32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7400">
                <a:solidFill>
                  <a:srgbClr val="202124"/>
                </a:solidFill>
              </a:rPr>
              <a:t>Computer Vision with the Raspberry Pi</a:t>
            </a:r>
            <a:endParaRPr sz="7400">
              <a:solidFill>
                <a:srgbClr val="202124"/>
              </a:solidFill>
            </a:endParaRPr>
          </a:p>
        </p:txBody>
      </p:sp>
      <p:sp>
        <p:nvSpPr>
          <p:cNvPr id="90" name="Google Shape;90;p22"/>
          <p:cNvSpPr/>
          <p:nvPr/>
        </p:nvSpPr>
        <p:spPr>
          <a:xfrm>
            <a:off x="17553325" y="10685050"/>
            <a:ext cx="5292600" cy="15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2"/>
          <p:cNvSpPr txBox="1"/>
          <p:nvPr>
            <p:ph idx="4294967295" type="subTitle"/>
          </p:nvPr>
        </p:nvSpPr>
        <p:spPr>
          <a:xfrm>
            <a:off x="17746975" y="11068600"/>
            <a:ext cx="4905300" cy="73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02124"/>
                </a:solidFill>
              </a:rPr>
              <a:t>#MLSummit</a:t>
            </a:r>
            <a:endParaRPr sz="4800">
              <a:solidFill>
                <a:srgbClr val="202124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800">
              <a:solidFill>
                <a:srgbClr val="202124"/>
              </a:solidFill>
            </a:endParaRPr>
          </a:p>
        </p:txBody>
      </p:sp>
      <p:sp>
        <p:nvSpPr>
          <p:cNvPr id="92" name="Google Shape;92;p22"/>
          <p:cNvSpPr txBox="1"/>
          <p:nvPr/>
        </p:nvSpPr>
        <p:spPr>
          <a:xfrm>
            <a:off x="3742250" y="1791450"/>
            <a:ext cx="61434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ML Summit ‘20</a:t>
            </a:r>
            <a:endParaRPr sz="6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6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3" name="Google Shape;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175" y="1809675"/>
            <a:ext cx="184785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/>
          <p:nvPr/>
        </p:nvSpPr>
        <p:spPr>
          <a:xfrm>
            <a:off x="841500" y="2308200"/>
            <a:ext cx="13665300" cy="66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1"/>
          <p:cNvSpPr txBox="1"/>
          <p:nvPr>
            <p:ph type="title"/>
          </p:nvPr>
        </p:nvSpPr>
        <p:spPr>
          <a:xfrm>
            <a:off x="1466125" y="3151675"/>
            <a:ext cx="150177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MobileNetV2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31"/>
          <p:cNvSpPr txBox="1"/>
          <p:nvPr>
            <p:ph idx="4294967295" type="body"/>
          </p:nvPr>
        </p:nvSpPr>
        <p:spPr>
          <a:xfrm>
            <a:off x="1587350" y="4547025"/>
            <a:ext cx="11387100" cy="33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Built into Keras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Google Sans"/>
              <a:buChar char="○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</a:t>
            </a: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ensorflow.keras.application.mobilenet_v2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Version 3 is out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4300"/>
              </a:spcBef>
              <a:spcAft>
                <a:spcPts val="430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/>
          <p:nvPr/>
        </p:nvSpPr>
        <p:spPr>
          <a:xfrm>
            <a:off x="841500" y="403200"/>
            <a:ext cx="12207300" cy="25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 txBox="1"/>
          <p:nvPr>
            <p:ph type="title"/>
          </p:nvPr>
        </p:nvSpPr>
        <p:spPr>
          <a:xfrm>
            <a:off x="1194275" y="1072200"/>
            <a:ext cx="120273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Camera Code (Initialization)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275" y="3696550"/>
            <a:ext cx="22445600" cy="61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/>
          <p:nvPr/>
        </p:nvSpPr>
        <p:spPr>
          <a:xfrm>
            <a:off x="841500" y="403200"/>
            <a:ext cx="12207300" cy="25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1194275" y="1072200"/>
            <a:ext cx="120273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Camera Code (Stream)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275" y="3692600"/>
            <a:ext cx="16346249" cy="72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/>
          <p:nvPr/>
        </p:nvSpPr>
        <p:spPr>
          <a:xfrm>
            <a:off x="841500" y="403200"/>
            <a:ext cx="12207300" cy="25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4"/>
          <p:cNvSpPr txBox="1"/>
          <p:nvPr>
            <p:ph type="title"/>
          </p:nvPr>
        </p:nvSpPr>
        <p:spPr>
          <a:xfrm>
            <a:off x="1194275" y="1072200"/>
            <a:ext cx="120273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Camera Code (Read)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286" y="3854300"/>
            <a:ext cx="20985749" cy="36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/>
          <p:nvPr/>
        </p:nvSpPr>
        <p:spPr>
          <a:xfrm>
            <a:off x="841500" y="403200"/>
            <a:ext cx="12207300" cy="25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5"/>
          <p:cNvSpPr txBox="1"/>
          <p:nvPr>
            <p:ph type="title"/>
          </p:nvPr>
        </p:nvSpPr>
        <p:spPr>
          <a:xfrm>
            <a:off x="1194275" y="1072200"/>
            <a:ext cx="120273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MobileNet (Initialize)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275" y="3773088"/>
            <a:ext cx="22106825" cy="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275" y="5330100"/>
            <a:ext cx="22106824" cy="533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/>
          <p:nvPr/>
        </p:nvSpPr>
        <p:spPr>
          <a:xfrm>
            <a:off x="841500" y="403200"/>
            <a:ext cx="12207300" cy="25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 txBox="1"/>
          <p:nvPr>
            <p:ph type="title"/>
          </p:nvPr>
        </p:nvSpPr>
        <p:spPr>
          <a:xfrm>
            <a:off x="1194275" y="1072200"/>
            <a:ext cx="120273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MobileNet (Predict)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275" y="3469425"/>
            <a:ext cx="22279124" cy="54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/>
          <p:nvPr/>
        </p:nvSpPr>
        <p:spPr>
          <a:xfrm>
            <a:off x="841500" y="403200"/>
            <a:ext cx="12207300" cy="25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 txBox="1"/>
          <p:nvPr>
            <p:ph type="title"/>
          </p:nvPr>
        </p:nvSpPr>
        <p:spPr>
          <a:xfrm>
            <a:off x="1194275" y="1072200"/>
            <a:ext cx="120273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Main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325" y="3661950"/>
            <a:ext cx="22247300" cy="42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8"/>
          <p:cNvSpPr/>
          <p:nvPr/>
        </p:nvSpPr>
        <p:spPr>
          <a:xfrm>
            <a:off x="841500" y="403200"/>
            <a:ext cx="12207300" cy="25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1194275" y="1072200"/>
            <a:ext cx="120273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Demo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3" name="Google Shape;223;p38" title="PiRecording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275" y="3393935"/>
            <a:ext cx="12771550" cy="95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/>
          <p:nvPr/>
        </p:nvSpPr>
        <p:spPr>
          <a:xfrm>
            <a:off x="841500" y="2308200"/>
            <a:ext cx="15864900" cy="106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>
          <a:xfrm>
            <a:off x="1466125" y="3151675"/>
            <a:ext cx="150177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Lite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39"/>
          <p:cNvSpPr txBox="1"/>
          <p:nvPr>
            <p:ph idx="4294967295" type="body"/>
          </p:nvPr>
        </p:nvSpPr>
        <p:spPr>
          <a:xfrm>
            <a:off x="1587350" y="4547025"/>
            <a:ext cx="13314900" cy="86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Convert Keras model to TF Lite Model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Install TensorFlow Lite Subset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Create TF Lite Interpreter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0"/>
          <p:cNvSpPr/>
          <p:nvPr/>
        </p:nvSpPr>
        <p:spPr>
          <a:xfrm>
            <a:off x="841500" y="403200"/>
            <a:ext cx="12207300" cy="25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>
            <p:ph type="title"/>
          </p:nvPr>
        </p:nvSpPr>
        <p:spPr>
          <a:xfrm>
            <a:off x="1194275" y="1072200"/>
            <a:ext cx="145704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Lite (Model Conversion)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275" y="3206138"/>
            <a:ext cx="22390251" cy="9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>
            <a:off x="2149572" y="1535100"/>
            <a:ext cx="67689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CCCCC"/>
                </a:solidFill>
                <a:latin typeface="Google Sans"/>
                <a:ea typeface="Google Sans"/>
                <a:cs typeface="Google Sans"/>
                <a:sym typeface="Google Sans"/>
              </a:rPr>
              <a:t>Social Media Guidelines</a:t>
            </a:r>
            <a:endParaRPr sz="4800">
              <a:solidFill>
                <a:srgbClr val="CCCCC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9" name="Google Shape;99;p23"/>
          <p:cNvSpPr txBox="1"/>
          <p:nvPr>
            <p:ph idx="4294967295" type="subTitle"/>
          </p:nvPr>
        </p:nvSpPr>
        <p:spPr>
          <a:xfrm>
            <a:off x="2231875" y="4094700"/>
            <a:ext cx="18726000" cy="1235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635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6400"/>
              <a:buFont typeface="Google Sans"/>
              <a:buAutoNum type="arabicPeriod"/>
            </a:pPr>
            <a:r>
              <a:rPr lang="en-US">
                <a:solidFill>
                  <a:srgbClr val="202124"/>
                </a:solidFill>
              </a:rPr>
              <a:t>The hashtag for the event is #MLSummit</a:t>
            </a:r>
            <a:endParaRPr>
              <a:solidFill>
                <a:srgbClr val="20212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</a:endParaRPr>
          </a:p>
          <a:p>
            <a:pPr indent="-635000" lvl="0" marL="457200" rtl="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rgbClr val="202124"/>
              </a:buClr>
              <a:buSzPts val="6400"/>
              <a:buFont typeface="Google Sans"/>
              <a:buAutoNum type="arabicPeriod"/>
            </a:pPr>
            <a:r>
              <a:rPr lang="en-US">
                <a:solidFill>
                  <a:srgbClr val="202124"/>
                </a:solidFill>
              </a:rPr>
              <a:t>Join the conversation with Google Developers by mentioning @GoogleDevs in your post along with hashtag #MLSummit</a:t>
            </a:r>
            <a:endParaRPr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/>
          <p:nvPr/>
        </p:nvSpPr>
        <p:spPr>
          <a:xfrm>
            <a:off x="841500" y="2308200"/>
            <a:ext cx="21443700" cy="106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1"/>
          <p:cNvSpPr txBox="1"/>
          <p:nvPr>
            <p:ph type="title"/>
          </p:nvPr>
        </p:nvSpPr>
        <p:spPr>
          <a:xfrm>
            <a:off x="1466125" y="3151675"/>
            <a:ext cx="150177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Lite (Install)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41"/>
          <p:cNvSpPr txBox="1"/>
          <p:nvPr>
            <p:ph idx="4294967295" type="body"/>
          </p:nvPr>
        </p:nvSpPr>
        <p:spPr>
          <a:xfrm>
            <a:off x="1587350" y="4547025"/>
            <a:ext cx="20697900" cy="86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Follow Guide: 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https://www.tensorflow.org/lite/guide/python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For the Raspberry Pi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Google Sans"/>
              <a:buChar char="○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ip install https://dl.google.com/coral/python/tflite_runtime-2.1.0.post1-cp37-cp37m-linux_armv7l.whl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2"/>
          <p:cNvSpPr/>
          <p:nvPr/>
        </p:nvSpPr>
        <p:spPr>
          <a:xfrm>
            <a:off x="841500" y="403200"/>
            <a:ext cx="12207300" cy="25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2"/>
          <p:cNvSpPr txBox="1"/>
          <p:nvPr>
            <p:ph type="title"/>
          </p:nvPr>
        </p:nvSpPr>
        <p:spPr>
          <a:xfrm>
            <a:off x="1194275" y="1072200"/>
            <a:ext cx="145704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Lite (TF Lite Interpreter)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275" y="3185660"/>
            <a:ext cx="18292950" cy="992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/>
          <p:nvPr/>
        </p:nvSpPr>
        <p:spPr>
          <a:xfrm>
            <a:off x="841500" y="403200"/>
            <a:ext cx="12207300" cy="253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3"/>
          <p:cNvSpPr txBox="1"/>
          <p:nvPr>
            <p:ph type="title"/>
          </p:nvPr>
        </p:nvSpPr>
        <p:spPr>
          <a:xfrm>
            <a:off x="1194275" y="1072200"/>
            <a:ext cx="145704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Lite (TF Lite Main)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275" y="3412239"/>
            <a:ext cx="16035700" cy="94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4"/>
          <p:cNvSpPr/>
          <p:nvPr/>
        </p:nvSpPr>
        <p:spPr>
          <a:xfrm>
            <a:off x="841500" y="2308200"/>
            <a:ext cx="21943500" cy="106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4"/>
          <p:cNvSpPr txBox="1"/>
          <p:nvPr>
            <p:ph type="title"/>
          </p:nvPr>
        </p:nvSpPr>
        <p:spPr>
          <a:xfrm>
            <a:off x="1466125" y="3151675"/>
            <a:ext cx="150177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Future Projects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44"/>
          <p:cNvSpPr txBox="1"/>
          <p:nvPr>
            <p:ph idx="4294967295" type="body"/>
          </p:nvPr>
        </p:nvSpPr>
        <p:spPr>
          <a:xfrm>
            <a:off x="1587350" y="4547025"/>
            <a:ext cx="20073300" cy="86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Use transfer learning and train on a subset of images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Google Sans"/>
              <a:buChar char="○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Family pictures, cars, etc.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Implement object tracking for security cameras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Add to an automated home to turn on the lights when you show up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Really dumb project but someone online added a Pi to a clock and it would jump off the wall when someone looked at it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Anything...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5"/>
          <p:cNvSpPr/>
          <p:nvPr/>
        </p:nvSpPr>
        <p:spPr>
          <a:xfrm>
            <a:off x="841500" y="2308200"/>
            <a:ext cx="21943500" cy="106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5"/>
          <p:cNvSpPr txBox="1"/>
          <p:nvPr>
            <p:ph type="title"/>
          </p:nvPr>
        </p:nvSpPr>
        <p:spPr>
          <a:xfrm>
            <a:off x="1466125" y="3151675"/>
            <a:ext cx="150177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Conclusion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9" name="Google Shape;279;p45"/>
          <p:cNvSpPr txBox="1"/>
          <p:nvPr>
            <p:ph idx="4294967295" type="body"/>
          </p:nvPr>
        </p:nvSpPr>
        <p:spPr>
          <a:xfrm>
            <a:off x="1587350" y="4547025"/>
            <a:ext cx="20073300" cy="86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Simple (Pretrained model, easy install, and quick results)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Cheap ($35 Pi, $30 camera, $ SD card)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Easy (I was able to do it)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6"/>
          <p:cNvSpPr/>
          <p:nvPr/>
        </p:nvSpPr>
        <p:spPr>
          <a:xfrm>
            <a:off x="841500" y="724525"/>
            <a:ext cx="21943500" cy="122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type="title"/>
          </p:nvPr>
        </p:nvSpPr>
        <p:spPr>
          <a:xfrm>
            <a:off x="1441150" y="1152975"/>
            <a:ext cx="150177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Links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46"/>
          <p:cNvSpPr txBox="1"/>
          <p:nvPr>
            <p:ph idx="4294967295" type="body"/>
          </p:nvPr>
        </p:nvSpPr>
        <p:spPr>
          <a:xfrm>
            <a:off x="1587350" y="2350575"/>
            <a:ext cx="20073300" cy="108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Leigh Johnson’s Project: 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https://towardsdatascience.com/portable-computer-vision-tensorflow-2-0-on-a-raspberry-pi-part-1-of-2-84e318798ce9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Camera Api: 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https://picamera.readthedocs.io/en/release-1.13/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2 ARM WHL: 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https://github.com/lhelontra/tensorflow-on-arm/releases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MobileNetV2 Paper: 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https://arxiv.org/abs/1801.04381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MobileNet Classes: 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8"/>
              </a:rPr>
              <a:t>https://gist.github.com/yrevar/942d3a0ac09ec9e5eb3a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Code Repository: 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9"/>
              </a:rPr>
              <a:t>https://github.com/ehennis/Blog/tree/master/ImageDetection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7"/>
          <p:cNvSpPr/>
          <p:nvPr/>
        </p:nvSpPr>
        <p:spPr>
          <a:xfrm>
            <a:off x="841500" y="724525"/>
            <a:ext cx="21943500" cy="122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7"/>
          <p:cNvSpPr txBox="1"/>
          <p:nvPr>
            <p:ph type="title"/>
          </p:nvPr>
        </p:nvSpPr>
        <p:spPr>
          <a:xfrm>
            <a:off x="1441150" y="1152975"/>
            <a:ext cx="150177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My Information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5" name="Google Shape;295;p47"/>
          <p:cNvSpPr txBox="1"/>
          <p:nvPr>
            <p:ph idx="4294967295" type="body"/>
          </p:nvPr>
        </p:nvSpPr>
        <p:spPr>
          <a:xfrm>
            <a:off x="1587350" y="2350575"/>
            <a:ext cx="20073300" cy="108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Twitter: @TheNurl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GitHub: 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https://github.com/ehennis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YouTube: Evan Hennis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Blog: 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http://blog.eckronsoftware.com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Email: EvanHennis@gmail.com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Manning liveProject: 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https://www.manning.com/liveproject/using-deep-learning-to-predict-basketball-scores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/>
          <p:nvPr/>
        </p:nvSpPr>
        <p:spPr>
          <a:xfrm>
            <a:off x="1527300" y="2308200"/>
            <a:ext cx="12438600" cy="836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4"/>
          <p:cNvSpPr txBox="1"/>
          <p:nvPr>
            <p:ph type="title"/>
          </p:nvPr>
        </p:nvSpPr>
        <p:spPr>
          <a:xfrm>
            <a:off x="2151925" y="3151675"/>
            <a:ext cx="77592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Bio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24"/>
          <p:cNvSpPr txBox="1"/>
          <p:nvPr>
            <p:ph idx="4294967295" type="body"/>
          </p:nvPr>
        </p:nvSpPr>
        <p:spPr>
          <a:xfrm>
            <a:off x="2273150" y="4349275"/>
            <a:ext cx="10693200" cy="564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BS from Iowa State 2004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MS from Georgia Tech 2018</a:t>
            </a: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C# developer since 2004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GDE in Machine Learning 2019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8" name="Google Shape;1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925" y="8083663"/>
            <a:ext cx="333375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350" y="7855063"/>
            <a:ext cx="335280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0250" y="7621713"/>
            <a:ext cx="27051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231599" cy="1365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6"/>
          <p:cNvSpPr/>
          <p:nvPr/>
        </p:nvSpPr>
        <p:spPr>
          <a:xfrm>
            <a:off x="841500" y="2308200"/>
            <a:ext cx="11214300" cy="106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6"/>
          <p:cNvSpPr txBox="1"/>
          <p:nvPr>
            <p:ph type="title"/>
          </p:nvPr>
        </p:nvSpPr>
        <p:spPr>
          <a:xfrm>
            <a:off x="1466125" y="3151675"/>
            <a:ext cx="77592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6"/>
          <p:cNvSpPr txBox="1"/>
          <p:nvPr>
            <p:ph idx="4294967295" type="body"/>
          </p:nvPr>
        </p:nvSpPr>
        <p:spPr>
          <a:xfrm>
            <a:off x="1587350" y="4547025"/>
            <a:ext cx="9494100" cy="86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Project Introduction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Raspberry Pi Setup (SD and OS)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Camera and API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v2 on ARM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MobileNetV2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Code and Demo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Lite Update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Future Projects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Conclusions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4" name="Google Shape;1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2223" y="3228975"/>
            <a:ext cx="13179375" cy="861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/>
          <p:nvPr/>
        </p:nvSpPr>
        <p:spPr>
          <a:xfrm>
            <a:off x="841500" y="2308200"/>
            <a:ext cx="11214300" cy="6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7"/>
          <p:cNvSpPr txBox="1"/>
          <p:nvPr>
            <p:ph type="title"/>
          </p:nvPr>
        </p:nvSpPr>
        <p:spPr>
          <a:xfrm>
            <a:off x="1466125" y="3151675"/>
            <a:ext cx="89022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Project Introduction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7"/>
          <p:cNvSpPr txBox="1"/>
          <p:nvPr>
            <p:ph idx="4294967295" type="body"/>
          </p:nvPr>
        </p:nvSpPr>
        <p:spPr>
          <a:xfrm>
            <a:off x="1587350" y="4547025"/>
            <a:ext cx="9494100" cy="43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Raspberry Pi 3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Raspbian (Now Raspberry Pi OS)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Raspberry Pi Camera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Google Sans"/>
              <a:buChar char="○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Module V2-8 Megapixel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Leigh Johnson (@grepLeigh)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3" name="Google Shape;1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7539" y="2308200"/>
            <a:ext cx="10914905" cy="86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/>
          <p:nvPr/>
        </p:nvSpPr>
        <p:spPr>
          <a:xfrm>
            <a:off x="841500" y="2308200"/>
            <a:ext cx="15864900" cy="106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8"/>
          <p:cNvSpPr txBox="1"/>
          <p:nvPr>
            <p:ph type="title"/>
          </p:nvPr>
        </p:nvSpPr>
        <p:spPr>
          <a:xfrm>
            <a:off x="1466125" y="3151675"/>
            <a:ext cx="150177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Raspberry Pi Setup (SD, OS, Camera)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8"/>
          <p:cNvSpPr txBox="1"/>
          <p:nvPr>
            <p:ph idx="4294967295" type="body"/>
          </p:nvPr>
        </p:nvSpPr>
        <p:spPr>
          <a:xfrm>
            <a:off x="1587350" y="4547025"/>
            <a:ext cx="13314900" cy="86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SD Card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Google Sans"/>
              <a:buChar char="○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&gt;= 8GB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Google Sans"/>
              <a:buChar char="○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Raspberry Pi Imager (Windows)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Google Sans"/>
              <a:buChar char="○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Don’t: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63550" lvl="2" marL="13716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Google Sans"/>
              <a:buChar char="■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&gt;32 GB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63550" lvl="2" marL="13716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Google Sans"/>
              <a:buChar char="■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Write protect your card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Raspberry Pi OS (Former Raspbian) or Noobs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/>
          <p:nvPr/>
        </p:nvSpPr>
        <p:spPr>
          <a:xfrm>
            <a:off x="841500" y="2308200"/>
            <a:ext cx="11214300" cy="6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9"/>
          <p:cNvSpPr txBox="1"/>
          <p:nvPr>
            <p:ph type="title"/>
          </p:nvPr>
        </p:nvSpPr>
        <p:spPr>
          <a:xfrm>
            <a:off x="1466125" y="3151675"/>
            <a:ext cx="89022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Camera and API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29"/>
          <p:cNvSpPr txBox="1"/>
          <p:nvPr>
            <p:ph idx="4294967295" type="body"/>
          </p:nvPr>
        </p:nvSpPr>
        <p:spPr>
          <a:xfrm>
            <a:off x="1587350" y="4547025"/>
            <a:ext cx="9494100" cy="43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Camera: V2 8 Megapixel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API: PiCamera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Google Sans"/>
              <a:buChar char="○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udo apt install python3-picamera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6436" y="2308200"/>
            <a:ext cx="9790275" cy="75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/>
          <p:nvPr/>
        </p:nvSpPr>
        <p:spPr>
          <a:xfrm>
            <a:off x="841500" y="2308200"/>
            <a:ext cx="15864900" cy="106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1466125" y="3151675"/>
            <a:ext cx="15017700" cy="119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v2 on ARM</a:t>
            </a:r>
            <a:endParaRPr sz="7000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30"/>
          <p:cNvSpPr txBox="1"/>
          <p:nvPr>
            <p:ph idx="4294967295" type="body"/>
          </p:nvPr>
        </p:nvSpPr>
        <p:spPr>
          <a:xfrm>
            <a:off x="1587350" y="4547025"/>
            <a:ext cx="13314900" cy="86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v2 doesn’t support ARM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Google Sans"/>
              <a:buChar char="●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Lite is preferred going forward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700"/>
              <a:buFont typeface="Google Sans"/>
              <a:buChar char="○"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I will demonstrate the difference later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4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43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Google Sans"/>
                <a:ea typeface="Google Sans"/>
                <a:cs typeface="Google Sans"/>
                <a:sym typeface="Google Sans"/>
              </a:rPr>
              <a:t>TensorFlow v2 ARM WHL: </a:t>
            </a:r>
            <a:r>
              <a:rPr lang="en-US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https://github.com/lhelontra/tensorflow-on-arm/releases</a:t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4300"/>
              </a:spcBef>
              <a:spcAft>
                <a:spcPts val="430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